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7" r:id="rId4"/>
    <p:sldId id="286" r:id="rId5"/>
    <p:sldId id="271" r:id="rId6"/>
    <p:sldId id="262" r:id="rId7"/>
    <p:sldId id="272" r:id="rId8"/>
    <p:sldId id="274" r:id="rId9"/>
    <p:sldId id="287" r:id="rId10"/>
    <p:sldId id="285" r:id="rId11"/>
    <p:sldId id="284" r:id="rId12"/>
    <p:sldId id="283" r:id="rId13"/>
    <p:sldId id="288" r:id="rId14"/>
    <p:sldId id="289" r:id="rId15"/>
    <p:sldId id="290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3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5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1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7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0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1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9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7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22C0F-B9EB-4D05-9930-B61784B7C9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7C58-1F5F-4E69-AA8C-F0602F346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0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756" y="1574290"/>
            <a:ext cx="10596281" cy="1250578"/>
          </a:xfrm>
        </p:spPr>
        <p:txBody>
          <a:bodyPr>
            <a:normAutofit/>
          </a:bodyPr>
          <a:lstStyle/>
          <a:p>
            <a:pPr marL="444500" indent="-444500"/>
            <a:r>
              <a:rPr lang="en-US" sz="3800" dirty="0"/>
              <a:t>PENGELOLAAN SUMBERDAYA AIR BERKELANJUTAN </a:t>
            </a:r>
            <a:br>
              <a:rPr lang="en-US" sz="3800" dirty="0"/>
            </a:br>
            <a:r>
              <a:rPr lang="en-US" sz="3800" dirty="0"/>
              <a:t>DI KAMPUS UNIVERSITAS NEGERI YOGYAKARTA</a:t>
            </a:r>
          </a:p>
        </p:txBody>
      </p:sp>
      <p:pic>
        <p:nvPicPr>
          <p:cNvPr id="6" name="Picture 5" descr="D:\DELH UNY Karangmalang\Dokumentasi Survey Biotis DELH UNY\DSC099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509" y="3211551"/>
            <a:ext cx="4887387" cy="303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:\DELH UNY Karangmalang\Dokumentasi Survey Biotis DELH UNY\Kamera Luthfi\IMG_2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2312" y="3211551"/>
            <a:ext cx="4728117" cy="303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CD7499F-FF9E-40C9-A186-2E19FA4E6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55" y="381000"/>
            <a:ext cx="1084088" cy="11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4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34988" indent="-534988"/>
            <a:r>
              <a:rPr lang="en-US" dirty="0"/>
              <a:t>2. PEMBUATAN SALURAN DRAINASE TERPADU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0" y="2600268"/>
            <a:ext cx="5664820" cy="350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9" name="Picture 8" descr="C:\Users\ACER\AppData\Local\Microsoft\Windows\Temporary Internet Files\Content.Word\IMG_20191203_1441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809" y="2542478"/>
            <a:ext cx="240982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CER\AppData\Local\Microsoft\Windows\Temporary Internet Files\Content.Word\IMG_20191203_1226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7805" y="2600268"/>
            <a:ext cx="2409824" cy="184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633" y="4371277"/>
            <a:ext cx="2409824" cy="1810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37" y="4299536"/>
            <a:ext cx="2409824" cy="1847063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895278" y="2506662"/>
            <a:ext cx="5679688" cy="3871836"/>
          </a:xfrm>
        </p:spPr>
        <p:txBody>
          <a:bodyPr>
            <a:normAutofit/>
          </a:bodyPr>
          <a:lstStyle/>
          <a:p>
            <a:pPr marL="457200" lvl="0" indent="-457200"/>
            <a:r>
              <a:rPr lang="en-US" dirty="0"/>
              <a:t>UNY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drainase</a:t>
            </a:r>
            <a:r>
              <a:rPr lang="en-US" dirty="0"/>
              <a:t> </a:t>
            </a:r>
            <a:r>
              <a:rPr lang="en-US" dirty="0" err="1"/>
              <a:t>terpadu</a:t>
            </a:r>
            <a:r>
              <a:rPr lang="en-US" dirty="0"/>
              <a:t> yang </a:t>
            </a:r>
            <a:r>
              <a:rPr lang="en-US" dirty="0" err="1"/>
              <a:t>terhubung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SPAH di 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kampus</a:t>
            </a:r>
            <a:endParaRPr lang="en-US" dirty="0"/>
          </a:p>
          <a:p>
            <a:pPr marL="457200" lvl="0" indent="-457200"/>
            <a:r>
              <a:rPr lang="en-US" dirty="0"/>
              <a:t>UNY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rutin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pembersihan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drainase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SPAH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/</a:t>
            </a:r>
            <a:r>
              <a:rPr lang="en-US" dirty="0" err="1"/>
              <a:t>lumpur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berpotensi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genangan</a:t>
            </a:r>
            <a:r>
              <a:rPr lang="en-US" dirty="0"/>
              <a:t> air</a:t>
            </a:r>
          </a:p>
        </p:txBody>
      </p:sp>
    </p:spTree>
    <p:extLst>
      <p:ext uri="{BB962C8B-B14F-4D97-AF65-F5344CB8AC3E}">
        <p14:creationId xmlns:p14="http://schemas.microsoft.com/office/powerpoint/2010/main" val="198175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DAUR ULANG AIR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4" y="1690687"/>
            <a:ext cx="3234519" cy="2280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93" y="1690687"/>
            <a:ext cx="3234519" cy="2280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4" y="3971499"/>
            <a:ext cx="3234519" cy="228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93" y="3971498"/>
            <a:ext cx="3234519" cy="228081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72261" y="2035580"/>
            <a:ext cx="4342235" cy="3871836"/>
          </a:xfrm>
        </p:spPr>
        <p:txBody>
          <a:bodyPr>
            <a:normAutofit/>
          </a:bodyPr>
          <a:lstStyle/>
          <a:p>
            <a:pPr marL="457200" lvl="0" indent="-457200"/>
            <a:r>
              <a:rPr lang="en-US" dirty="0" err="1"/>
              <a:t>Daur</a:t>
            </a:r>
            <a:r>
              <a:rPr lang="en-US" dirty="0"/>
              <a:t> </a:t>
            </a:r>
            <a:r>
              <a:rPr lang="en-US" dirty="0" err="1"/>
              <a:t>ulang</a:t>
            </a:r>
            <a:r>
              <a:rPr lang="en-US" dirty="0"/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232184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EFISIENSI PENGGUNAAN AIR BERSIH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0208" y="4728118"/>
            <a:ext cx="10883591" cy="1924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Pengelolaan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UNY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muka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kuantitas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pengoperasian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pemanfaatan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air </a:t>
            </a:r>
            <a:r>
              <a:rPr lang="en-US" dirty="0" err="1"/>
              <a:t>dari</a:t>
            </a:r>
            <a:r>
              <a:rPr lang="en-US" dirty="0"/>
              <a:t> PDAM, 49 </a:t>
            </a:r>
            <a:r>
              <a:rPr lang="en-US" dirty="0" err="1"/>
              <a:t>sumur</a:t>
            </a:r>
            <a:r>
              <a:rPr lang="en-US" dirty="0"/>
              <a:t> </a:t>
            </a:r>
            <a:r>
              <a:rPr lang="en-US" dirty="0" err="1"/>
              <a:t>dangkal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7 </a:t>
            </a:r>
            <a:r>
              <a:rPr lang="en-US" dirty="0" err="1"/>
              <a:t>sumur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kedalaman</a:t>
            </a:r>
            <a:r>
              <a:rPr lang="en-US" dirty="0"/>
              <a:t> screen 70 meter </a:t>
            </a:r>
            <a:r>
              <a:rPr lang="en-US" dirty="0" err="1"/>
              <a:t>dan</a:t>
            </a:r>
            <a:r>
              <a:rPr lang="en-US" dirty="0"/>
              <a:t> debit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izin</a:t>
            </a:r>
            <a:r>
              <a:rPr lang="en-US" dirty="0"/>
              <a:t> </a:t>
            </a:r>
            <a:r>
              <a:rPr lang="en-US" dirty="0" err="1"/>
              <a:t>pemanfaatan</a:t>
            </a:r>
            <a:r>
              <a:rPr lang="en-US" dirty="0"/>
              <a:t> air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2,5 liter/</a:t>
            </a:r>
            <a:r>
              <a:rPr lang="en-US" dirty="0" err="1"/>
              <a:t>detik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30446"/>
              </p:ext>
            </p:extLst>
          </p:nvPr>
        </p:nvGraphicFramePr>
        <p:xfrm>
          <a:off x="470209" y="2399743"/>
          <a:ext cx="11004395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6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5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7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Sumber</a:t>
                      </a:r>
                      <a:r>
                        <a:rPr lang="en-US" sz="2400" dirty="0">
                          <a:effectLst/>
                        </a:rPr>
                        <a:t> Air </a:t>
                      </a:r>
                      <a:r>
                        <a:rPr lang="en-US" sz="2400" dirty="0" err="1">
                          <a:effectLst/>
                        </a:rPr>
                        <a:t>Bersih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Jumlah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Volume </a:t>
                      </a:r>
                      <a:r>
                        <a:rPr lang="en-US" sz="2400" dirty="0" err="1">
                          <a:effectLst/>
                        </a:rPr>
                        <a:t>Pengambilan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ID" sz="2400" dirty="0">
                        <a:effectLst/>
                      </a:endParaRPr>
                    </a:p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</a:t>
                      </a:r>
                      <a:r>
                        <a:rPr lang="id-ID" sz="2400" dirty="0">
                          <a:effectLst/>
                        </a:rPr>
                        <a:t>m</a:t>
                      </a:r>
                      <a:r>
                        <a:rPr lang="id-ID" sz="2400" baseline="30000" dirty="0">
                          <a:effectLst/>
                        </a:rPr>
                        <a:t>3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r>
                        <a:rPr lang="en-US" sz="2400" dirty="0" err="1">
                          <a:effectLst/>
                        </a:rPr>
                        <a:t>hari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Persentase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(%)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Sumur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Dangkal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49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366</a:t>
                      </a:r>
                      <a:r>
                        <a:rPr lang="id-ID" sz="2400" dirty="0">
                          <a:effectLst/>
                        </a:rPr>
                        <a:t>,</a:t>
                      </a:r>
                      <a:r>
                        <a:rPr lang="en-US" sz="2400" dirty="0">
                          <a:effectLst/>
                        </a:rPr>
                        <a:t>6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36,20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Sumur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Dalam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546</a:t>
                      </a:r>
                      <a:r>
                        <a:rPr lang="id-ID" sz="2400">
                          <a:effectLst/>
                        </a:rPr>
                        <a:t>,0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53,92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PDAM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100</a:t>
                      </a:r>
                      <a:r>
                        <a:rPr lang="id-ID" sz="2400">
                          <a:effectLst/>
                        </a:rPr>
                        <a:t>,0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23888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9,88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marL="45720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>
                          <a:effectLst/>
                        </a:rPr>
                        <a:t>Total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8288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2400" dirty="0">
                          <a:effectLst/>
                        </a:rPr>
                        <a:t>1.012</a:t>
                      </a:r>
                      <a:r>
                        <a:rPr lang="en-US" sz="2400" dirty="0">
                          <a:effectLst/>
                        </a:rPr>
                        <a:t>,6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57188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id-ID" sz="2400" dirty="0">
                          <a:effectLst/>
                        </a:rPr>
                        <a:t>100</a:t>
                      </a:r>
                      <a:r>
                        <a:rPr lang="en-US" sz="2400" dirty="0">
                          <a:effectLst/>
                        </a:rPr>
                        <a:t>,00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201543" y="1730996"/>
            <a:ext cx="9420922" cy="62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/>
              <a:t>Sumber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Volume </a:t>
            </a:r>
            <a:r>
              <a:rPr lang="en-US" sz="3200" dirty="0" err="1"/>
              <a:t>Pengambilan</a:t>
            </a:r>
            <a:r>
              <a:rPr lang="en-US" sz="3200" dirty="0"/>
              <a:t> Air </a:t>
            </a:r>
            <a:r>
              <a:rPr lang="en-US" sz="3200" dirty="0" err="1"/>
              <a:t>Bersih</a:t>
            </a:r>
            <a:r>
              <a:rPr lang="en-US" sz="3200" dirty="0"/>
              <a:t> per </a:t>
            </a:r>
            <a:r>
              <a:rPr lang="en-US" sz="3200" dirty="0" err="1"/>
              <a:t>Hari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14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808522" y="2292190"/>
            <a:ext cx="4906536" cy="3456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Efisiensi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air </a:t>
            </a:r>
            <a:r>
              <a:rPr lang="en-US" dirty="0" err="1"/>
              <a:t>bersih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UNY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pencatatan</a:t>
            </a:r>
            <a:r>
              <a:rPr lang="en-US" dirty="0"/>
              <a:t> debit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Water Meter</a:t>
            </a:r>
          </a:p>
          <a:p>
            <a:r>
              <a:rPr lang="en-US" dirty="0"/>
              <a:t>UNY </a:t>
            </a:r>
            <a:r>
              <a:rPr lang="en-US" dirty="0" err="1"/>
              <a:t>melaporkan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debit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Dinas</a:t>
            </a:r>
            <a:r>
              <a:rPr lang="en-US" dirty="0"/>
              <a:t> PUP-ESDM DIY</a:t>
            </a:r>
            <a:endParaRPr lang="en-ID" dirty="0"/>
          </a:p>
        </p:txBody>
      </p:sp>
      <p:pic>
        <p:nvPicPr>
          <p:cNvPr id="8" name="Picture 7" descr="D:\2019\Amdal\Water Meter Fbs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725" y="1936007"/>
            <a:ext cx="2848687" cy="230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2019\PDAM MOU\WhatsApp Image 2019-08-29 at 09.45.594.jpeg"/>
          <p:cNvPicPr/>
          <p:nvPr/>
        </p:nvPicPr>
        <p:blipFill>
          <a:blip r:embed="rId3"/>
          <a:srcRect l="6572" t="19678" r="30280"/>
          <a:stretch>
            <a:fillRect/>
          </a:stretch>
        </p:blipFill>
        <p:spPr bwMode="auto">
          <a:xfrm>
            <a:off x="3574414" y="1937860"/>
            <a:ext cx="2848687" cy="208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CER\AppData\Local\Microsoft\Windows\Temporary Internet Files\Content.Word\IMG_20191203_1343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25" y="4237463"/>
            <a:ext cx="2838689" cy="17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ACER\AppData\Local\Microsoft\Windows\Temporary Internet Files\Content.Word\IMG_20191203_141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415" y="4020629"/>
            <a:ext cx="2848687" cy="200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5. EFISIENSI PENGGUNAAN AIR BERSIH</a:t>
            </a:r>
          </a:p>
        </p:txBody>
      </p:sp>
      <p:sp>
        <p:nvSpPr>
          <p:cNvPr id="4" name="Rectangle 3"/>
          <p:cNvSpPr/>
          <p:nvPr/>
        </p:nvSpPr>
        <p:spPr>
          <a:xfrm>
            <a:off x="803394" y="6119737"/>
            <a:ext cx="5562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Water Meter </a:t>
            </a:r>
            <a:r>
              <a:rPr lang="en-US" sz="2400" dirty="0" err="1"/>
              <a:t>Sumur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UNY </a:t>
            </a:r>
            <a:r>
              <a:rPr lang="en-US" sz="2400" dirty="0" err="1"/>
              <a:t>dan</a:t>
            </a:r>
            <a:r>
              <a:rPr lang="en-US" sz="2400" dirty="0"/>
              <a:t> PDAM</a:t>
            </a:r>
          </a:p>
        </p:txBody>
      </p:sp>
    </p:spTree>
    <p:extLst>
      <p:ext uri="{BB962C8B-B14F-4D97-AF65-F5344CB8AC3E}">
        <p14:creationId xmlns:p14="http://schemas.microsoft.com/office/powerpoint/2010/main" val="150919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098454" y="2180679"/>
            <a:ext cx="4906536" cy="3751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Efisiensi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air </a:t>
            </a:r>
            <a:r>
              <a:rPr lang="en-US" dirty="0" err="1"/>
              <a:t>bersih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UNY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pengukuran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muka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</a:t>
            </a:r>
            <a:r>
              <a:rPr lang="en-US" dirty="0" err="1"/>
              <a:t>dangkal</a:t>
            </a:r>
            <a:r>
              <a:rPr lang="en-US" dirty="0"/>
              <a:t> di UNY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permukiman</a:t>
            </a:r>
            <a:r>
              <a:rPr lang="en-US" dirty="0"/>
              <a:t> </a:t>
            </a:r>
            <a:r>
              <a:rPr lang="en-US" dirty="0" err="1"/>
              <a:t>warga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kampus</a:t>
            </a:r>
            <a:endParaRPr lang="en-US" dirty="0"/>
          </a:p>
          <a:p>
            <a:r>
              <a:rPr lang="en-US" dirty="0"/>
              <a:t>Di </a:t>
            </a:r>
            <a:r>
              <a:rPr lang="en-US" dirty="0" err="1"/>
              <a:t>permukiman</a:t>
            </a:r>
            <a:r>
              <a:rPr lang="en-US" dirty="0"/>
              <a:t> </a:t>
            </a:r>
            <a:r>
              <a:rPr lang="en-US" dirty="0" err="1"/>
              <a:t>warga</a:t>
            </a:r>
            <a:r>
              <a:rPr lang="en-US" dirty="0"/>
              <a:t> </a:t>
            </a:r>
            <a:r>
              <a:rPr lang="en-US" dirty="0" err="1"/>
              <a:t>ditentukan</a:t>
            </a:r>
            <a:r>
              <a:rPr lang="en-US" dirty="0"/>
              <a:t> </a:t>
            </a:r>
            <a:r>
              <a:rPr lang="en-US" dirty="0" err="1"/>
              <a:t>sejumlah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sumur</a:t>
            </a:r>
            <a:r>
              <a:rPr lang="en-US" dirty="0"/>
              <a:t> </a:t>
            </a:r>
            <a:r>
              <a:rPr lang="en-US" dirty="0" err="1"/>
              <a:t>pantau</a:t>
            </a:r>
            <a:r>
              <a:rPr lang="en-US" dirty="0"/>
              <a:t>,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pemantauan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(</a:t>
            </a:r>
            <a:r>
              <a:rPr lang="en-US" dirty="0" err="1"/>
              <a:t>pemilik</a:t>
            </a:r>
            <a:r>
              <a:rPr lang="en-US" dirty="0"/>
              <a:t> </a:t>
            </a:r>
            <a:r>
              <a:rPr lang="en-US" dirty="0" err="1"/>
              <a:t>sumur</a:t>
            </a:r>
            <a:r>
              <a:rPr lang="en-US" dirty="0"/>
              <a:t>) </a:t>
            </a:r>
            <a:r>
              <a:rPr lang="en-US" dirty="0" err="1"/>
              <a:t>dilibatkan</a:t>
            </a:r>
            <a:r>
              <a:rPr lang="en-US" dirty="0"/>
              <a:t> UNY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pemantauan</a:t>
            </a:r>
            <a:endParaRPr lang="en-ID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5. EFISIENSI PENGGUNAAN AIR BERSIH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30" y="2175313"/>
            <a:ext cx="3306784" cy="3578716"/>
          </a:xfrm>
          <a:prstGeom prst="rect">
            <a:avLst/>
          </a:prstGeom>
        </p:spPr>
      </p:pic>
      <p:pic>
        <p:nvPicPr>
          <p:cNvPr id="13" name="Picture 12" descr="C:\Users\ACER\AppData\Local\Microsoft\Windows\Temporary Internet Files\Content.Word\IMG_20191203_1317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4413" y="2162412"/>
            <a:ext cx="3317041" cy="359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78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031547" y="2680796"/>
            <a:ext cx="4906536" cy="264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0" indent="-446088"/>
            <a:r>
              <a:rPr lang="en-US" sz="2400" dirty="0" err="1"/>
              <a:t>Penerapan</a:t>
            </a:r>
            <a:r>
              <a:rPr lang="id-ID" sz="2400" dirty="0"/>
              <a:t> ekoefisiensi air </a:t>
            </a:r>
            <a:r>
              <a:rPr lang="en-US" sz="2400" dirty="0"/>
              <a:t>di UNY </a:t>
            </a:r>
            <a:r>
              <a:rPr lang="id-ID" sz="2400" dirty="0"/>
              <a:t>dengan melakukan penghematan penggunaan air bersih, yaitu dengan membuat himbauan dan ajakan kepada seluruh warga </a:t>
            </a:r>
            <a:r>
              <a:rPr lang="en-US" sz="2400" dirty="0"/>
              <a:t>UNY</a:t>
            </a:r>
            <a:r>
              <a:rPr lang="id-ID" sz="2400" dirty="0"/>
              <a:t> untuk berhemat dalam penggunaan air</a:t>
            </a:r>
            <a:endParaRPr lang="en-ID" sz="2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5. EFISIENSI PENGGUNAAN AIR BERSIH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6" y="2162412"/>
            <a:ext cx="3150667" cy="3480105"/>
          </a:xfrm>
          <a:prstGeom prst="rect">
            <a:avLst/>
          </a:prstGeom>
        </p:spPr>
      </p:pic>
      <p:pic>
        <p:nvPicPr>
          <p:cNvPr id="7" name="Picture 6" descr="D:\2019\Green Metric 19'9'19\Germas\Gerakan Hemat Ai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13" y="2162412"/>
            <a:ext cx="3150667" cy="3480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166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920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HASIL PENGUKURAN KUALITAS AIR TANAH KAMPUS UNY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281279"/>
              </p:ext>
            </p:extLst>
          </p:nvPr>
        </p:nvGraphicFramePr>
        <p:xfrm>
          <a:off x="347546" y="839207"/>
          <a:ext cx="11539656" cy="5583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0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0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00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00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406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Satuan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Baku Mutu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Lokasi</a:t>
                      </a:r>
                      <a:r>
                        <a:rPr lang="id-ID" sz="1400" dirty="0">
                          <a:effectLst/>
                        </a:rPr>
                        <a:t> Sumur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Gali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Fakultas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Teknik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Rumah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Bapak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Firdaus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Kampung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Kuningan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Fakultas Ilmu Pendidikan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Auditorium UNY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Fisik</a:t>
                      </a:r>
                      <a:endParaRPr lang="en-ID" sz="14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Bau</a:t>
                      </a:r>
                      <a:endParaRPr lang="en-ID" sz="14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Rasa</a:t>
                      </a:r>
                      <a:endParaRPr lang="en-ID" sz="14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Suhu udara</a:t>
                      </a:r>
                      <a:endParaRPr lang="en-ID" sz="14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Suhu sampel</a:t>
                      </a:r>
                      <a:endParaRPr lang="en-ID" sz="14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Warna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 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o</a:t>
                      </a:r>
                      <a:r>
                        <a:rPr lang="en-US" sz="1400">
                          <a:effectLst/>
                        </a:rPr>
                        <a:t>C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o</a:t>
                      </a:r>
                      <a:r>
                        <a:rPr lang="en-US" sz="1400">
                          <a:effectLst/>
                        </a:rPr>
                        <a:t>C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Skala TCU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Tidak berbau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Tidak berasa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±3</a:t>
                      </a:r>
                      <a:r>
                        <a:rPr lang="en-US" sz="1400" baseline="30000">
                          <a:effectLst/>
                        </a:rPr>
                        <a:t>0</a:t>
                      </a:r>
                      <a:r>
                        <a:rPr lang="en-US" sz="1400">
                          <a:effectLst/>
                        </a:rPr>
                        <a:t>C dari suhu udara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Tak berbau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Tak berasa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28,9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29,8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0,11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Tak berbau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Tak berasa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29,0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29,8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5,85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183,5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9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r>
                        <a:rPr lang="id-ID" sz="1400" dirty="0">
                          <a:effectLst/>
                        </a:rPr>
                        <a:t>.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r>
                        <a:rPr lang="id-ID" sz="1400" dirty="0">
                          <a:effectLst/>
                        </a:rPr>
                        <a:t>.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r>
                        <a:rPr lang="id-ID" sz="1400" dirty="0">
                          <a:effectLst/>
                        </a:rPr>
                        <a:t>.</a:t>
                      </a:r>
                      <a:endParaRPr lang="en-ID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r>
                        <a:rPr lang="id-ID" sz="1400" dirty="0">
                          <a:effectLst/>
                        </a:rPr>
                        <a:t>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Tak berbau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Tak berasa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28,4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29,6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Tak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berbau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Tak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berasa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28,8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29,7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Kekeruhan</a:t>
                      </a:r>
                      <a:endParaRPr lang="en-ID" sz="14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Zat padat terlarut (TDS)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NTU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1500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0,18</a:t>
                      </a:r>
                      <a:endParaRPr lang="en-ID" sz="14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178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0,24</a:t>
                      </a:r>
                      <a:endParaRPr lang="en-ID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Kimia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6,5-8,5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7,60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7,51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7,56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7,57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Kesadahan (CaCO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118,10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152,32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144,76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102,86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Fluorida (F</a:t>
                      </a:r>
                      <a:r>
                        <a:rPr lang="en-US" sz="1400" baseline="30000">
                          <a:effectLst/>
                        </a:rPr>
                        <a:t>–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0,607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0,302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0,252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0,553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Nitrit (NO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 – N)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0,023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0,009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0,005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0,023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Nitrat (NO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 – N)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5,161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4,228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6,457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0,158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Besi (Fe)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0,139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0,139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0,134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0,299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Mangan (Mn)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0,082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0,015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0,100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0,059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Sianida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0,1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&lt;0,006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&lt;0,006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&lt;0,006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&lt;0,006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</a:t>
                      </a:r>
                      <a:r>
                        <a:rPr lang="id-ID" sz="1400">
                          <a:effectLst/>
                        </a:rPr>
                        <a:t>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Deterjen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mg/L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0,05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˂0,002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˂0,002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˂0,002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˂0,002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Mikrobiologi 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id-ID" sz="1400">
                          <a:effectLst/>
                        </a:rPr>
                        <a:t>6.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Gol. </a:t>
                      </a:r>
                      <a:r>
                        <a:rPr lang="en-US" sz="1400">
                          <a:effectLst/>
                        </a:rPr>
                        <a:t>Coliform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MPN/100 mL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33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&lt;1,8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&lt;1,8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17.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Gol. Coli tinja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MPN/100 mL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&lt;1,8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˂1,8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ID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87" marR="1258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5281" y="6350169"/>
            <a:ext cx="67974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810260" algn="l"/>
              </a:tabLs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id-ID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Analisa Lab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oratorium</a:t>
            </a:r>
            <a:r>
              <a:rPr lang="id-ID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alai </a:t>
            </a:r>
            <a:r>
              <a:rPr lang="id-ID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aboratorium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esehatan</a:t>
            </a:r>
            <a:r>
              <a:rPr lang="id-ID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DIY,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2019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7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76" y="312649"/>
            <a:ext cx="6075510" cy="1872990"/>
          </a:xfrm>
        </p:spPr>
        <p:txBody>
          <a:bodyPr>
            <a:normAutofit/>
          </a:bodyPr>
          <a:lstStyle/>
          <a:p>
            <a:r>
              <a:rPr lang="en-US" dirty="0"/>
              <a:t>KAMPUS UNY</a:t>
            </a:r>
            <a:br>
              <a:rPr lang="en-US" dirty="0"/>
            </a:br>
            <a:r>
              <a:rPr lang="en-US" sz="2400" dirty="0" err="1"/>
              <a:t>Jalan</a:t>
            </a:r>
            <a:r>
              <a:rPr lang="en-US" sz="2400" dirty="0"/>
              <a:t> Colombo No 1 Yogyakarta 55281 (</a:t>
            </a:r>
            <a:r>
              <a:rPr lang="en-US" sz="2400" dirty="0" err="1"/>
              <a:t>Karangmalang</a:t>
            </a:r>
            <a:r>
              <a:rPr lang="en-US" sz="2400" dirty="0"/>
              <a:t>, </a:t>
            </a:r>
            <a:r>
              <a:rPr lang="en-US" sz="2400" dirty="0" err="1"/>
              <a:t>Catur</a:t>
            </a:r>
            <a:r>
              <a:rPr lang="en-US" sz="2400" dirty="0"/>
              <a:t> Tunggal, </a:t>
            </a:r>
            <a:r>
              <a:rPr lang="en-US" sz="2400" dirty="0" err="1"/>
              <a:t>Depok</a:t>
            </a:r>
            <a:r>
              <a:rPr lang="en-US" sz="2400" dirty="0"/>
              <a:t>, </a:t>
            </a:r>
            <a:r>
              <a:rPr lang="en-US" sz="2400" dirty="0" err="1"/>
              <a:t>Sleman</a:t>
            </a:r>
            <a:r>
              <a:rPr lang="en-US" sz="2400" dirty="0"/>
              <a:t>)</a:t>
            </a:r>
          </a:p>
        </p:txBody>
      </p:sp>
      <p:pic>
        <p:nvPicPr>
          <p:cNvPr id="4" name="Picture 3" descr="D:\DELH UNY Karangmalang\Peta\Peta Lokas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686" y="0"/>
            <a:ext cx="539931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758653"/>
              </p:ext>
            </p:extLst>
          </p:nvPr>
        </p:nvGraphicFramePr>
        <p:xfrm>
          <a:off x="717176" y="2072639"/>
          <a:ext cx="6132286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Uraian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 err="1"/>
                        <a:t>Luas</a:t>
                      </a:r>
                      <a:r>
                        <a:rPr lang="en-ID" sz="2200" dirty="0"/>
                        <a:t> (</a:t>
                      </a:r>
                      <a:r>
                        <a:rPr lang="en-US" sz="2200" dirty="0"/>
                        <a:t>m</a:t>
                      </a:r>
                      <a:r>
                        <a:rPr lang="en-US" sz="2200" baseline="30000" dirty="0"/>
                        <a:t>2</a:t>
                      </a:r>
                      <a:r>
                        <a:rPr lang="en-ID" sz="2200" baseline="0" dirty="0"/>
                        <a:t>)</a:t>
                      </a:r>
                      <a:endParaRPr lang="en-ID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 err="1"/>
                        <a:t>Persentase</a:t>
                      </a:r>
                      <a:r>
                        <a:rPr lang="en-ID" sz="2200" baseline="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baseline="0" dirty="0"/>
                        <a:t>(%)</a:t>
                      </a:r>
                      <a:endParaRPr lang="en-ID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Total </a:t>
                      </a:r>
                      <a:r>
                        <a:rPr lang="en-US" sz="2200" dirty="0" err="1"/>
                        <a:t>luas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lahan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416.424</a:t>
                      </a:r>
                      <a:endParaRPr lang="en-ID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/>
                        <a:t>100,0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Total area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tertutup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bangunan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/>
                        <a:t>90.924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/>
                        <a:t>21,83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Total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ruang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terbuka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hijau</a:t>
                      </a:r>
                      <a:r>
                        <a:rPr lang="en-US" sz="2200" baseline="0" dirty="0"/>
                        <a:t> (RTH)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/>
                        <a:t>271.490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200" dirty="0"/>
                        <a:t>65,20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17176" y="496540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/>
              <a:t>UNY </a:t>
            </a:r>
            <a:r>
              <a:rPr lang="en-US" sz="2200" dirty="0" err="1"/>
              <a:t>terus</a:t>
            </a:r>
            <a:r>
              <a:rPr lang="en-US" sz="2200" dirty="0"/>
              <a:t> </a:t>
            </a:r>
            <a:r>
              <a:rPr lang="en-US" sz="2200" dirty="0" err="1"/>
              <a:t>mempertahankan</a:t>
            </a:r>
            <a:r>
              <a:rPr lang="en-US" sz="2200" dirty="0"/>
              <a:t> </a:t>
            </a:r>
            <a:r>
              <a:rPr lang="en-US" sz="2200" dirty="0" err="1"/>
              <a:t>luas</a:t>
            </a:r>
            <a:r>
              <a:rPr lang="en-US" sz="2200" dirty="0"/>
              <a:t> RTH minimal 30%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luas</a:t>
            </a:r>
            <a:r>
              <a:rPr lang="en-US" sz="2200" dirty="0"/>
              <a:t> </a:t>
            </a:r>
            <a:r>
              <a:rPr lang="en-US" sz="2200" dirty="0" err="1"/>
              <a:t>lahan</a:t>
            </a:r>
            <a:r>
              <a:rPr lang="en-US" sz="2200" dirty="0"/>
              <a:t> total, </a:t>
            </a:r>
            <a:r>
              <a:rPr lang="en-US" sz="2200" dirty="0" err="1"/>
              <a:t>antara</a:t>
            </a:r>
            <a:r>
              <a:rPr lang="en-US" sz="2200" dirty="0"/>
              <a:t> lain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seminimal</a:t>
            </a:r>
            <a:r>
              <a:rPr lang="en-US" sz="2200" dirty="0"/>
              <a:t> </a:t>
            </a:r>
            <a:r>
              <a:rPr lang="en-US" sz="2200" dirty="0" err="1"/>
              <a:t>mungkin</a:t>
            </a:r>
            <a:r>
              <a:rPr lang="en-US" sz="2200" dirty="0"/>
              <a:t> </a:t>
            </a:r>
            <a:r>
              <a:rPr lang="en-US" sz="2200" dirty="0" err="1"/>
              <a:t>menebang</a:t>
            </a:r>
            <a:r>
              <a:rPr lang="en-US" sz="2200" dirty="0"/>
              <a:t> </a:t>
            </a:r>
            <a:r>
              <a:rPr lang="en-US" sz="2200" dirty="0" err="1"/>
              <a:t>tanaman</a:t>
            </a:r>
            <a:r>
              <a:rPr lang="en-US" sz="2200" dirty="0"/>
              <a:t>/</a:t>
            </a:r>
            <a:r>
              <a:rPr lang="en-US" sz="2200" dirty="0" err="1"/>
              <a:t>pohon</a:t>
            </a:r>
            <a:r>
              <a:rPr lang="en-US" sz="2200" dirty="0"/>
              <a:t> </a:t>
            </a:r>
            <a:r>
              <a:rPr lang="en-US" sz="2200" dirty="0" err="1"/>
              <a:t>ketika</a:t>
            </a:r>
            <a:r>
              <a:rPr lang="en-US" sz="2200" dirty="0"/>
              <a:t> </a:t>
            </a:r>
            <a:r>
              <a:rPr lang="en-US" sz="2200" dirty="0" err="1"/>
              <a:t>dilakukan</a:t>
            </a:r>
            <a:r>
              <a:rPr lang="en-US" sz="2200" dirty="0"/>
              <a:t> </a:t>
            </a:r>
            <a:r>
              <a:rPr lang="en-US" sz="2200" dirty="0" err="1"/>
              <a:t>pembangunan</a:t>
            </a:r>
            <a:r>
              <a:rPr lang="en-US" sz="2200" dirty="0"/>
              <a:t> </a:t>
            </a:r>
            <a:r>
              <a:rPr lang="en-US" sz="2200" dirty="0" err="1"/>
              <a:t>gedung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8316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0"/>
            <a:ext cx="10515600" cy="1325563"/>
          </a:xfrm>
        </p:spPr>
        <p:txBody>
          <a:bodyPr/>
          <a:lstStyle/>
          <a:p>
            <a:r>
              <a:rPr lang="en-US" dirty="0"/>
              <a:t>RUANG TERBUKA HIJAU (RTH) KAMPUS UNY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4025220" cy="2459566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81" y="3768192"/>
            <a:ext cx="4111019" cy="2459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1" y="3793597"/>
            <a:ext cx="4064000" cy="2451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81" y="1325561"/>
            <a:ext cx="4111019" cy="24595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51" y="3776661"/>
            <a:ext cx="4074132" cy="24595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4016982" y="1325562"/>
            <a:ext cx="4055760" cy="244263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6210300"/>
            <a:ext cx="1224915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/>
              <a:t>Keberadaan</a:t>
            </a:r>
            <a:r>
              <a:rPr lang="en-US" sz="2800" dirty="0"/>
              <a:t> RTH </a:t>
            </a:r>
            <a:r>
              <a:rPr lang="en-US" sz="2800" dirty="0" err="1"/>
              <a:t>mendukung</a:t>
            </a:r>
            <a:r>
              <a:rPr lang="en-US" sz="2800" dirty="0"/>
              <a:t> </a:t>
            </a:r>
            <a:r>
              <a:rPr lang="en-US" sz="2800" dirty="0" err="1"/>
              <a:t>kondisi</a:t>
            </a:r>
            <a:r>
              <a:rPr lang="en-US" sz="2800" dirty="0"/>
              <a:t> </a:t>
            </a:r>
            <a:r>
              <a:rPr lang="en-US" sz="2800" dirty="0" err="1"/>
              <a:t>hidrologis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pelaksanaan</a:t>
            </a:r>
            <a:r>
              <a:rPr lang="en-US" sz="2800" dirty="0"/>
              <a:t> </a:t>
            </a:r>
            <a:r>
              <a:rPr lang="en-US" sz="2800" dirty="0" err="1"/>
              <a:t>pembelajaran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543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94405" y="3140749"/>
            <a:ext cx="2526459" cy="2970120"/>
          </a:xfrm>
        </p:spPr>
        <p:txBody>
          <a:bodyPr>
            <a:noAutofit/>
          </a:bodyPr>
          <a:lstStyle/>
          <a:p>
            <a:r>
              <a:rPr lang="en-US" sz="2200" dirty="0"/>
              <a:t>Pembangunan </a:t>
            </a:r>
            <a:r>
              <a:rPr lang="en-US" sz="2200" dirty="0" err="1"/>
              <a:t>gedung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r>
              <a:rPr lang="en-US" sz="2200" dirty="0"/>
              <a:t> </a:t>
            </a:r>
            <a:r>
              <a:rPr lang="en-US" sz="2200" dirty="0" err="1"/>
              <a:t>dilakukan</a:t>
            </a:r>
            <a:r>
              <a:rPr lang="en-US" sz="2200" dirty="0"/>
              <a:t> </a:t>
            </a:r>
            <a:r>
              <a:rPr lang="en-US" sz="2200" dirty="0" err="1"/>
              <a:t>secara</a:t>
            </a:r>
            <a:r>
              <a:rPr lang="en-US" sz="2200" dirty="0"/>
              <a:t> </a:t>
            </a:r>
            <a:r>
              <a:rPr lang="en-US" sz="2200" dirty="0" err="1"/>
              <a:t>vertikal</a:t>
            </a:r>
            <a:r>
              <a:rPr lang="en-US" sz="2200" dirty="0"/>
              <a:t>/</a:t>
            </a:r>
            <a:r>
              <a:rPr lang="en-US" sz="2200" dirty="0" err="1"/>
              <a:t>bertingkat</a:t>
            </a:r>
            <a:r>
              <a:rPr lang="en-US" sz="2200" dirty="0"/>
              <a:t> (</a:t>
            </a:r>
            <a:r>
              <a:rPr lang="en-US" sz="2200" dirty="0" err="1"/>
              <a:t>kebijakan</a:t>
            </a:r>
            <a:r>
              <a:rPr lang="en-US" sz="2200" dirty="0"/>
              <a:t> </a:t>
            </a:r>
            <a:r>
              <a:rPr lang="en-US" sz="2200" dirty="0" err="1"/>
              <a:t>setiap</a:t>
            </a:r>
            <a:r>
              <a:rPr lang="en-US" sz="2200" dirty="0"/>
              <a:t> </a:t>
            </a:r>
            <a:r>
              <a:rPr lang="en-US" sz="2200" dirty="0" err="1"/>
              <a:t>gedung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r>
              <a:rPr lang="en-US" sz="2200" dirty="0"/>
              <a:t> minimal 3 </a:t>
            </a:r>
            <a:r>
              <a:rPr lang="en-US" sz="2200" dirty="0" err="1"/>
              <a:t>lantai</a:t>
            </a:r>
            <a:r>
              <a:rPr lang="en-US" sz="2200" dirty="0"/>
              <a:t>)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menghemat</a:t>
            </a:r>
            <a:r>
              <a:rPr lang="en-US" sz="2200" dirty="0"/>
              <a:t> </a:t>
            </a:r>
            <a:r>
              <a:rPr lang="en-US" sz="2200" dirty="0" err="1"/>
              <a:t>lahan</a:t>
            </a:r>
            <a:endParaRPr lang="en-US" sz="22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0" y="646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UPAYA UNY MENDUKUNG KEBERADAAN RUANG TERBUKA HIJAU (RTH)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2" y="2456174"/>
            <a:ext cx="2736999" cy="2004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2" y="4460487"/>
            <a:ext cx="2736999" cy="2004313"/>
          </a:xfrm>
          <a:prstGeom prst="rect">
            <a:avLst/>
          </a:prstGeom>
        </p:spPr>
      </p:pic>
      <p:pic>
        <p:nvPicPr>
          <p:cNvPr id="11" name="Picture 10" descr="C:\Users\ACER\AppData\Local\Microsoft\Windows\Temporary Internet Files\Content.Word\IMG_20191203_14412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6985" y="2456175"/>
            <a:ext cx="2761115" cy="200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985" y="4460488"/>
            <a:ext cx="2761115" cy="207412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9191563" y="3141259"/>
            <a:ext cx="2110455" cy="2969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Menanami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ruangan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r>
              <a:rPr lang="en-US" sz="2400" dirty="0"/>
              <a:t> yang </a:t>
            </a:r>
            <a:r>
              <a:rPr lang="en-US" sz="2400" dirty="0" err="1"/>
              <a:t>terbuka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berbagai</a:t>
            </a:r>
            <a:r>
              <a:rPr lang="en-US" sz="2400" dirty="0"/>
              <a:t> </a:t>
            </a:r>
            <a:r>
              <a:rPr lang="en-US" sz="2400" dirty="0" err="1"/>
              <a:t>jenis</a:t>
            </a:r>
            <a:r>
              <a:rPr lang="en-US" sz="2400" dirty="0"/>
              <a:t> </a:t>
            </a:r>
            <a:r>
              <a:rPr lang="en-US" sz="2400" dirty="0" err="1"/>
              <a:t>tanaman</a:t>
            </a:r>
            <a:r>
              <a:rPr lang="en-US" sz="2400" dirty="0"/>
              <a:t> </a:t>
            </a:r>
            <a:r>
              <a:rPr lang="en-US" sz="2400" dirty="0" err="1"/>
              <a:t>peneduh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7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PERATURAN TERKAIT PERLINDUNGAN DAN PENGELOLAAN SUMBERDAYA 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UURI No 19 </a:t>
            </a:r>
            <a:r>
              <a:rPr lang="en-US" dirty="0" err="1"/>
              <a:t>Tahun</a:t>
            </a:r>
            <a:r>
              <a:rPr lang="en-US" dirty="0"/>
              <a:t> 2019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Sumberdaya</a:t>
            </a:r>
            <a:r>
              <a:rPr lang="en-US" dirty="0"/>
              <a:t> Air </a:t>
            </a:r>
            <a:r>
              <a:rPr lang="en-US" dirty="0" err="1"/>
              <a:t>menyebutkan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“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sumberdaya</a:t>
            </a:r>
            <a:r>
              <a:rPr lang="en-US" dirty="0"/>
              <a:t> air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kewajiban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/>
              <a:t>,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perseorangan</a:t>
            </a:r>
            <a:r>
              <a:rPr lang="en-US" dirty="0"/>
              <a:t>”</a:t>
            </a:r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mewujudkan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 yang </a:t>
            </a:r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polusi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yang </a:t>
            </a:r>
            <a:r>
              <a:rPr lang="en-US" dirty="0" err="1"/>
              <a:t>bersih</a:t>
            </a:r>
            <a:r>
              <a:rPr lang="en-US" dirty="0"/>
              <a:t>, </a:t>
            </a:r>
            <a:r>
              <a:rPr lang="en-US" dirty="0" err="1"/>
              <a:t>sehat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nyaman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diterbitkan</a:t>
            </a:r>
            <a:r>
              <a:rPr lang="en-US" dirty="0"/>
              <a:t> SK </a:t>
            </a:r>
            <a:r>
              <a:rPr lang="en-US" dirty="0" err="1"/>
              <a:t>Rektor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20 </a:t>
            </a:r>
            <a:r>
              <a:rPr lang="en-US" dirty="0" err="1"/>
              <a:t>Tahun</a:t>
            </a:r>
            <a:r>
              <a:rPr lang="en-US" dirty="0"/>
              <a:t> 2017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 </a:t>
            </a:r>
            <a:r>
              <a:rPr lang="en-US" dirty="0" err="1"/>
              <a:t>Hijau</a:t>
            </a:r>
            <a:r>
              <a:rPr lang="en-US" dirty="0"/>
              <a:t> </a:t>
            </a:r>
            <a:r>
              <a:rPr lang="en-US" dirty="0" err="1"/>
              <a:t>Universitas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Yogyakarta</a:t>
            </a:r>
          </a:p>
          <a:p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warga</a:t>
            </a:r>
            <a:r>
              <a:rPr lang="en-US" dirty="0"/>
              <a:t> UNY (</a:t>
            </a:r>
            <a:r>
              <a:rPr lang="en-US" dirty="0" err="1"/>
              <a:t>mahasiswa</a:t>
            </a:r>
            <a:r>
              <a:rPr lang="en-US" dirty="0"/>
              <a:t>,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pendidik</a:t>
            </a:r>
            <a:r>
              <a:rPr lang="en-US" dirty="0"/>
              <a:t>,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kependidikan</a:t>
            </a:r>
            <a:r>
              <a:rPr lang="en-US" dirty="0"/>
              <a:t>) </a:t>
            </a:r>
            <a:r>
              <a:rPr lang="en-US" dirty="0" err="1"/>
              <a:t>berkewajiban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penghematan</a:t>
            </a:r>
            <a:r>
              <a:rPr lang="en-US" dirty="0"/>
              <a:t> air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listrik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nonakademik</a:t>
            </a:r>
            <a:r>
              <a:rPr lang="en-US" dirty="0"/>
              <a:t> (</a:t>
            </a:r>
            <a:r>
              <a:rPr lang="en-US" dirty="0" err="1"/>
              <a:t>Pasal</a:t>
            </a:r>
            <a:r>
              <a:rPr lang="en-US" dirty="0"/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175612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POSISI HIDROGEOLOGI UNY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Kampus</a:t>
            </a:r>
            <a:r>
              <a:rPr lang="en-US" sz="2000" dirty="0"/>
              <a:t> UNY </a:t>
            </a:r>
            <a:r>
              <a:rPr lang="en-US" sz="2000" dirty="0" err="1"/>
              <a:t>Karangmalang</a:t>
            </a:r>
            <a:r>
              <a:rPr lang="en-US" sz="2000" dirty="0"/>
              <a:t> </a:t>
            </a:r>
            <a:r>
              <a:rPr lang="en-US" sz="2000" dirty="0" err="1"/>
              <a:t>termasuk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cekungan</a:t>
            </a:r>
            <a:r>
              <a:rPr lang="en-US" sz="2000" dirty="0"/>
              <a:t> air </a:t>
            </a:r>
            <a:r>
              <a:rPr lang="en-US" sz="2000" dirty="0" err="1"/>
              <a:t>tanah</a:t>
            </a:r>
            <a:r>
              <a:rPr lang="en-US" sz="2000" dirty="0"/>
              <a:t> (CAT) Yogyakarta-</a:t>
            </a:r>
            <a:r>
              <a:rPr lang="en-US" sz="2000" dirty="0" err="1"/>
              <a:t>Sleman</a:t>
            </a:r>
            <a:r>
              <a:rPr lang="en-US" sz="2000" dirty="0"/>
              <a:t> </a:t>
            </a:r>
          </a:p>
          <a:p>
            <a:r>
              <a:rPr lang="en-US" sz="2000" dirty="0"/>
              <a:t>CAT Yogyakarta-</a:t>
            </a:r>
            <a:r>
              <a:rPr lang="en-US" sz="2000" dirty="0" err="1"/>
              <a:t>Sleman</a:t>
            </a:r>
            <a:r>
              <a:rPr lang="en-US" sz="2000" dirty="0"/>
              <a:t> </a:t>
            </a:r>
            <a:r>
              <a:rPr lang="en-US" sz="2000" dirty="0" err="1"/>
              <a:t>terletak</a:t>
            </a:r>
            <a:r>
              <a:rPr lang="en-US" sz="2000" dirty="0"/>
              <a:t> di </a:t>
            </a:r>
            <a:r>
              <a:rPr lang="en-US" sz="2000" dirty="0" err="1"/>
              <a:t>lereng</a:t>
            </a:r>
            <a:r>
              <a:rPr lang="en-US" sz="2000" dirty="0"/>
              <a:t> Selatan </a:t>
            </a:r>
            <a:r>
              <a:rPr lang="en-US" sz="2000" dirty="0" err="1"/>
              <a:t>Gunungapi</a:t>
            </a:r>
            <a:r>
              <a:rPr lang="en-US" sz="2000" dirty="0"/>
              <a:t> </a:t>
            </a:r>
            <a:r>
              <a:rPr lang="en-US" sz="2000" dirty="0" err="1"/>
              <a:t>Merapi</a:t>
            </a:r>
            <a:r>
              <a:rPr lang="en-US" sz="2000" dirty="0"/>
              <a:t>, </a:t>
            </a:r>
            <a:r>
              <a:rPr lang="en-US" sz="2000" dirty="0" err="1"/>
              <a:t>dibatasi</a:t>
            </a:r>
            <a:r>
              <a:rPr lang="en-US" sz="2000" dirty="0"/>
              <a:t> Sungai </a:t>
            </a:r>
            <a:r>
              <a:rPr lang="en-US" sz="2000" dirty="0" err="1"/>
              <a:t>Progo</a:t>
            </a:r>
            <a:r>
              <a:rPr lang="en-US" sz="2000" dirty="0"/>
              <a:t> di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barat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Sungai </a:t>
            </a:r>
            <a:r>
              <a:rPr lang="en-US" sz="2000" dirty="0" err="1"/>
              <a:t>Opak</a:t>
            </a:r>
            <a:r>
              <a:rPr lang="en-US" sz="2000" dirty="0"/>
              <a:t> di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timur</a:t>
            </a:r>
            <a:r>
              <a:rPr lang="en-US" sz="2000" dirty="0"/>
              <a:t>,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dibatasi</a:t>
            </a:r>
            <a:r>
              <a:rPr lang="en-US" sz="2000" dirty="0"/>
              <a:t> </a:t>
            </a:r>
            <a:r>
              <a:rPr lang="en-US" sz="2000" dirty="0" err="1"/>
              <a:t>Samudera</a:t>
            </a:r>
            <a:r>
              <a:rPr lang="en-US" sz="2000" dirty="0"/>
              <a:t> </a:t>
            </a:r>
            <a:r>
              <a:rPr lang="en-US" sz="2000" dirty="0" err="1"/>
              <a:t>Hindia</a:t>
            </a:r>
            <a:r>
              <a:rPr lang="en-US" sz="2000" dirty="0"/>
              <a:t> di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selatan</a:t>
            </a:r>
            <a:endParaRPr lang="en-US" sz="2000" dirty="0"/>
          </a:p>
          <a:p>
            <a:r>
              <a:rPr lang="fi-FI" sz="2000" dirty="0"/>
              <a:t>Berdasarkan potensi hidrologi, Kampus UNY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dataran</a:t>
            </a:r>
            <a:r>
              <a:rPr lang="en-US" sz="2000" dirty="0"/>
              <a:t> kaki </a:t>
            </a:r>
            <a:r>
              <a:rPr lang="en-US" sz="2000" dirty="0" err="1"/>
              <a:t>fluvio</a:t>
            </a:r>
            <a:r>
              <a:rPr lang="en-US" sz="2000" dirty="0"/>
              <a:t> </a:t>
            </a:r>
            <a:r>
              <a:rPr lang="en-US" sz="2000" dirty="0" err="1"/>
              <a:t>vulkanik</a:t>
            </a:r>
            <a:r>
              <a:rPr lang="en-US" sz="2000" dirty="0"/>
              <a:t> </a:t>
            </a:r>
            <a:r>
              <a:rPr lang="en-US" sz="2000" dirty="0" err="1"/>
              <a:t>Merapi</a:t>
            </a:r>
            <a:r>
              <a:rPr lang="en-US" sz="2000" dirty="0"/>
              <a:t> yang surplus air </a:t>
            </a:r>
            <a:r>
              <a:rPr lang="en-US" sz="2000" dirty="0" err="1"/>
              <a:t>permukaan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airtanah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di </a:t>
            </a:r>
            <a:r>
              <a:rPr lang="fi-FI" sz="2000" dirty="0"/>
              <a:t>sebelah utaranya adalah kawasan resapan air</a:t>
            </a:r>
            <a:endParaRPr lang="en-US" sz="2000" dirty="0"/>
          </a:p>
          <a:p>
            <a:r>
              <a:rPr lang="en-US" sz="2000" dirty="0" err="1"/>
              <a:t>Kampus</a:t>
            </a:r>
            <a:r>
              <a:rPr lang="en-US" sz="2000" dirty="0"/>
              <a:t> UNY </a:t>
            </a:r>
            <a:r>
              <a:rPr lang="en-US" sz="2000" dirty="0" err="1"/>
              <a:t>termasuk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sub-</a:t>
            </a:r>
            <a:r>
              <a:rPr lang="en-US" sz="2000" dirty="0" err="1"/>
              <a:t>daerah</a:t>
            </a:r>
            <a:r>
              <a:rPr lang="en-US" sz="2000" dirty="0"/>
              <a:t> </a:t>
            </a:r>
            <a:r>
              <a:rPr lang="en-US" sz="2000" dirty="0" err="1"/>
              <a:t>aliran</a:t>
            </a:r>
            <a:r>
              <a:rPr lang="en-US" sz="2000" dirty="0"/>
              <a:t> </a:t>
            </a:r>
            <a:r>
              <a:rPr lang="en-US" sz="2000" dirty="0" err="1"/>
              <a:t>sungai</a:t>
            </a:r>
            <a:r>
              <a:rPr lang="en-US" sz="2000" dirty="0"/>
              <a:t> (sub-DAS) Code</a:t>
            </a:r>
          </a:p>
          <a:p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hidrologis</a:t>
            </a:r>
            <a:r>
              <a:rPr lang="en-US" sz="2000" dirty="0"/>
              <a:t>, UNY </a:t>
            </a:r>
            <a:r>
              <a:rPr lang="fi-FI" sz="2000" dirty="0"/>
              <a:t>tidak pernah kekurangan air karena berkelimpahan air permukaan dan </a:t>
            </a:r>
            <a:r>
              <a:rPr lang="id-ID" sz="2000" dirty="0"/>
              <a:t>a</a:t>
            </a:r>
            <a:r>
              <a:rPr lang="fi-FI" sz="2000" dirty="0"/>
              <a:t>ir tanah (terdapat akuifer </a:t>
            </a:r>
            <a:r>
              <a:rPr lang="id-ID" sz="2000" dirty="0"/>
              <a:t>a</a:t>
            </a:r>
            <a:r>
              <a:rPr lang="fi-FI" sz="2000" dirty="0"/>
              <a:t>ir tanah), didukung keberadaan Selokan Mataram yang melintang barat-timur, ber-intake dari Kali Progo dan berakhir di Kali Opak</a:t>
            </a:r>
          </a:p>
          <a:p>
            <a:r>
              <a:rPr lang="fi-FI" sz="2000" dirty="0"/>
              <a:t>Kedalaman air tanah di Kampus UNY antara &lt; 7 m - 25 m</a:t>
            </a:r>
          </a:p>
          <a:p>
            <a:r>
              <a:rPr lang="fi-FI" sz="2000" dirty="0"/>
              <a:t>Posisi hidrogeologi UNY mendukung pengelolaan sumberdaya air berkelanjutan secara kuantitas</a:t>
            </a:r>
          </a:p>
        </p:txBody>
      </p:sp>
    </p:spTree>
    <p:extLst>
      <p:ext uri="{BB962C8B-B14F-4D97-AF65-F5344CB8AC3E}">
        <p14:creationId xmlns:p14="http://schemas.microsoft.com/office/powerpoint/2010/main" val="3263506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PENGELOLAAN KUANTITAS AIR TANAH UNY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Pembangunan </a:t>
            </a:r>
            <a:r>
              <a:rPr lang="en-US" dirty="0" err="1"/>
              <a:t>Sumur</a:t>
            </a:r>
            <a:r>
              <a:rPr lang="en-US" dirty="0"/>
              <a:t> </a:t>
            </a:r>
            <a:r>
              <a:rPr lang="en-US" dirty="0" err="1"/>
              <a:t>Peresapan</a:t>
            </a:r>
            <a:r>
              <a:rPr lang="en-US" dirty="0"/>
              <a:t> Air </a:t>
            </a:r>
            <a:r>
              <a:rPr lang="en-US" dirty="0" err="1"/>
              <a:t>Hujan</a:t>
            </a:r>
            <a:r>
              <a:rPr lang="en-US" dirty="0"/>
              <a:t> (SPAH)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Drainase</a:t>
            </a:r>
            <a:r>
              <a:rPr lang="en-US" dirty="0"/>
              <a:t> </a:t>
            </a:r>
            <a:r>
              <a:rPr lang="en-US" dirty="0" err="1"/>
              <a:t>Terpadu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Pembangunan </a:t>
            </a:r>
            <a:r>
              <a:rPr lang="en-US" dirty="0" err="1"/>
              <a:t>Biopori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Embung</a:t>
            </a:r>
            <a:r>
              <a:rPr lang="en-US" dirty="0"/>
              <a:t> (</a:t>
            </a:r>
            <a:r>
              <a:rPr lang="en-US" dirty="0" err="1"/>
              <a:t>dalam</a:t>
            </a:r>
            <a:r>
              <a:rPr lang="en-US" dirty="0"/>
              <a:t> proses)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Daur</a:t>
            </a:r>
            <a:r>
              <a:rPr lang="en-US" dirty="0"/>
              <a:t> </a:t>
            </a:r>
            <a:r>
              <a:rPr lang="en-US" dirty="0" err="1"/>
              <a:t>Ulang</a:t>
            </a:r>
            <a:r>
              <a:rPr lang="en-US" dirty="0"/>
              <a:t> Air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Efisiensi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Air </a:t>
            </a:r>
            <a:r>
              <a:rPr lang="en-US" dirty="0" err="1"/>
              <a:t>Bersih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-- &gt;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kuantitas</a:t>
            </a:r>
            <a:r>
              <a:rPr lang="en-US" dirty="0"/>
              <a:t> air </a:t>
            </a:r>
            <a:r>
              <a:rPr lang="en-US" dirty="0" err="1"/>
              <a:t>tanah</a:t>
            </a:r>
            <a:r>
              <a:rPr lang="en-US" dirty="0"/>
              <a:t> di UNY </a:t>
            </a:r>
            <a:r>
              <a:rPr lang="en-US" dirty="0" err="1"/>
              <a:t>diharapkan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pengurangan</a:t>
            </a:r>
            <a:r>
              <a:rPr lang="en-US" dirty="0"/>
              <a:t> </a:t>
            </a:r>
            <a:r>
              <a:rPr lang="en-US" dirty="0" err="1"/>
              <a:t>aliran</a:t>
            </a:r>
            <a:r>
              <a:rPr lang="en-US" dirty="0"/>
              <a:t> air </a:t>
            </a:r>
            <a:r>
              <a:rPr lang="en-US" dirty="0" err="1"/>
              <a:t>permukaan</a:t>
            </a:r>
            <a:r>
              <a:rPr lang="en-US" dirty="0"/>
              <a:t> (runoff)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peluang</a:t>
            </a:r>
            <a:r>
              <a:rPr lang="en-US" dirty="0"/>
              <a:t> </a:t>
            </a:r>
            <a:r>
              <a:rPr lang="en-US" dirty="0" err="1"/>
              <a:t>terjadinya</a:t>
            </a:r>
            <a:r>
              <a:rPr lang="en-US" dirty="0"/>
              <a:t> </a:t>
            </a:r>
            <a:r>
              <a:rPr lang="en-US" dirty="0" err="1"/>
              <a:t>genangan</a:t>
            </a:r>
            <a:r>
              <a:rPr lang="en-US" dirty="0"/>
              <a:t> di </a:t>
            </a:r>
            <a:r>
              <a:rPr lang="en-US" dirty="0" err="1"/>
              <a:t>Kampus</a:t>
            </a:r>
            <a:r>
              <a:rPr lang="en-US" dirty="0"/>
              <a:t> UNY (*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catatan</a:t>
            </a:r>
            <a:r>
              <a:rPr lang="en-US" dirty="0"/>
              <a:t> </a:t>
            </a:r>
            <a:r>
              <a:rPr lang="en-US" dirty="0" err="1"/>
              <a:t>besarnya</a:t>
            </a:r>
            <a:r>
              <a:rPr lang="en-US" dirty="0"/>
              <a:t> </a:t>
            </a:r>
            <a:r>
              <a:rPr lang="en-US" dirty="0" err="1"/>
              <a:t>curah</a:t>
            </a:r>
            <a:r>
              <a:rPr lang="en-US" dirty="0"/>
              <a:t> </a:t>
            </a:r>
            <a:r>
              <a:rPr lang="en-US" dirty="0" err="1"/>
              <a:t>hujan</a:t>
            </a:r>
            <a:r>
              <a:rPr lang="en-US" dirty="0"/>
              <a:t> </a:t>
            </a:r>
            <a:r>
              <a:rPr lang="en-US" dirty="0" err="1"/>
              <a:t>melebihi</a:t>
            </a:r>
            <a:r>
              <a:rPr lang="en-US" dirty="0"/>
              <a:t> rata-rata normal)</a:t>
            </a:r>
          </a:p>
          <a:p>
            <a:pPr marL="0" indent="0">
              <a:buNone/>
            </a:pPr>
            <a:r>
              <a:rPr lang="en-US" dirty="0"/>
              <a:t>-- &gt;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kuantitas</a:t>
            </a:r>
            <a:r>
              <a:rPr lang="en-US" dirty="0"/>
              <a:t> air </a:t>
            </a:r>
            <a:r>
              <a:rPr lang="en-US" dirty="0" err="1"/>
              <a:t>tanah</a:t>
            </a:r>
            <a:r>
              <a:rPr lang="en-US" dirty="0"/>
              <a:t> di UNY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diharapkan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cadangan</a:t>
            </a:r>
            <a:r>
              <a:rPr lang="en-US" dirty="0"/>
              <a:t> </a:t>
            </a:r>
            <a:r>
              <a:rPr lang="en-US" dirty="0" err="1"/>
              <a:t>airtanah</a:t>
            </a:r>
            <a:r>
              <a:rPr lang="en-US" dirty="0"/>
              <a:t> (groundwater)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keseimbangan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kelestarian</a:t>
            </a:r>
            <a:r>
              <a:rPr lang="en-US" dirty="0"/>
              <a:t> </a:t>
            </a:r>
            <a:r>
              <a:rPr lang="en-US" dirty="0" err="1"/>
              <a:t>sumberdaya</a:t>
            </a:r>
            <a:r>
              <a:rPr lang="en-US" dirty="0"/>
              <a:t> air di UNY (*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kuantitas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6564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34988" indent="-534988"/>
            <a:r>
              <a:rPr lang="en-US" dirty="0"/>
              <a:t>1. PEMBANGUNAN SUMUR PERESAPAN AIR HUJAN (SPAH)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33" y="2542478"/>
            <a:ext cx="240982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33" y="4371278"/>
            <a:ext cx="2409826" cy="1828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93286" y="-2038291"/>
            <a:ext cx="5664820" cy="350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0" name="Picture 9" descr="D:\dari c documents\Foto HP\Pictures\Camera Roll\WP_20180122_10_16_49_Pro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809" y="4371278"/>
            <a:ext cx="24657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ACER\AppData\Local\Microsoft\Windows\Temporary Internet Files\Content.Word\IMG_20191203_1412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809" y="2542478"/>
            <a:ext cx="239520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895277" y="2506662"/>
            <a:ext cx="6125737" cy="3693416"/>
          </a:xfrm>
        </p:spPr>
        <p:txBody>
          <a:bodyPr>
            <a:normAutofit/>
          </a:bodyPr>
          <a:lstStyle/>
          <a:p>
            <a:pPr marL="457200" lvl="0" indent="-457200"/>
            <a:r>
              <a:rPr lang="en-US" dirty="0" err="1"/>
              <a:t>Jumlah</a:t>
            </a:r>
            <a:r>
              <a:rPr lang="en-US" dirty="0"/>
              <a:t> SPAH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UNY s/d </a:t>
            </a:r>
            <a:r>
              <a:rPr lang="en-US" dirty="0" err="1"/>
              <a:t>tahun</a:t>
            </a:r>
            <a:r>
              <a:rPr lang="en-US" dirty="0"/>
              <a:t> 2019 </a:t>
            </a:r>
            <a:r>
              <a:rPr lang="en-US" dirty="0" err="1"/>
              <a:t>sebanyak</a:t>
            </a:r>
            <a:r>
              <a:rPr lang="en-US" dirty="0"/>
              <a:t> 611 unit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id-ID" dirty="0"/>
              <a:t>dimensi sumur resapan</a:t>
            </a:r>
            <a:r>
              <a:rPr lang="en-US" dirty="0"/>
              <a:t>:</a:t>
            </a:r>
            <a:r>
              <a:rPr lang="id-ID" dirty="0"/>
              <a:t> diameter 80 cm dan kedalaman 6 </a:t>
            </a:r>
            <a:r>
              <a:rPr lang="en-ID" dirty="0"/>
              <a:t>m</a:t>
            </a:r>
          </a:p>
          <a:p>
            <a:pPr marL="457200" lvl="0" indent="-457200"/>
            <a:r>
              <a:rPr lang="en-US" dirty="0"/>
              <a:t>UNY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berkomitmen</a:t>
            </a:r>
            <a:r>
              <a:rPr lang="en-US" dirty="0"/>
              <a:t> </a:t>
            </a:r>
            <a:r>
              <a:rPr lang="en-US" dirty="0" err="1"/>
              <a:t>menambah</a:t>
            </a:r>
            <a:r>
              <a:rPr lang="en-US" dirty="0"/>
              <a:t> SPAH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Bupati</a:t>
            </a:r>
            <a:r>
              <a:rPr lang="en-US" dirty="0"/>
              <a:t> </a:t>
            </a:r>
            <a:r>
              <a:rPr lang="en-US" dirty="0" err="1"/>
              <a:t>Sleman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49 </a:t>
            </a:r>
            <a:r>
              <a:rPr lang="en-US" dirty="0" err="1"/>
              <a:t>Tahun</a:t>
            </a:r>
            <a:r>
              <a:rPr lang="en-US" dirty="0"/>
              <a:t> 2012, </a:t>
            </a:r>
            <a:r>
              <a:rPr lang="en-US" dirty="0" err="1"/>
              <a:t>dengan</a:t>
            </a:r>
            <a:r>
              <a:rPr lang="en-US" dirty="0"/>
              <a:t> target </a:t>
            </a:r>
            <a:r>
              <a:rPr lang="en-US" dirty="0" err="1"/>
              <a:t>terpenuhinya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SPAH </a:t>
            </a:r>
            <a:r>
              <a:rPr lang="en-US" dirty="0" err="1"/>
              <a:t>sebanyak</a:t>
            </a:r>
            <a:r>
              <a:rPr lang="en-US" dirty="0"/>
              <a:t> 1.20</a:t>
            </a:r>
            <a:r>
              <a:rPr lang="id-ID" dirty="0"/>
              <a:t>4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7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93286" y="-2038291"/>
            <a:ext cx="5664820" cy="350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910147" y="2118732"/>
            <a:ext cx="5977054" cy="4282068"/>
          </a:xfrm>
        </p:spPr>
        <p:txBody>
          <a:bodyPr>
            <a:normAutofit fontScale="92500" lnSpcReduction="10000"/>
          </a:bodyPr>
          <a:lstStyle/>
          <a:p>
            <a:pPr marL="457200" lvl="0" indent="-457200"/>
            <a:r>
              <a:rPr lang="en-US" dirty="0"/>
              <a:t>UNY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SPAH di </a:t>
            </a:r>
            <a:r>
              <a:rPr lang="en-US" dirty="0" err="1"/>
              <a:t>Padukuhan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, </a:t>
            </a:r>
            <a:r>
              <a:rPr lang="en-US" dirty="0" err="1"/>
              <a:t>diantaranya</a:t>
            </a:r>
            <a:r>
              <a:rPr lang="en-US" dirty="0"/>
              <a:t> di </a:t>
            </a:r>
            <a:r>
              <a:rPr lang="en-US" dirty="0" err="1"/>
              <a:t>Padukuhan</a:t>
            </a:r>
            <a:r>
              <a:rPr lang="en-US" dirty="0"/>
              <a:t> </a:t>
            </a:r>
            <a:r>
              <a:rPr lang="en-US" dirty="0" err="1"/>
              <a:t>Karangmalang</a:t>
            </a:r>
            <a:r>
              <a:rPr lang="en-US" dirty="0"/>
              <a:t>, </a:t>
            </a:r>
            <a:r>
              <a:rPr lang="en-US" dirty="0" err="1"/>
              <a:t>Mrican</a:t>
            </a:r>
            <a:r>
              <a:rPr lang="en-US" dirty="0"/>
              <a:t>, </a:t>
            </a:r>
            <a:r>
              <a:rPr lang="en-US" dirty="0" err="1"/>
              <a:t>Santren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Samirono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yang </a:t>
            </a:r>
            <a:r>
              <a:rPr lang="en-US" dirty="0" err="1"/>
              <a:t>ditentukan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Dinas</a:t>
            </a:r>
            <a:r>
              <a:rPr lang="en-US" dirty="0"/>
              <a:t> PUP-ESDM (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, </a:t>
            </a:r>
            <a:r>
              <a:rPr lang="en-US" dirty="0" err="1"/>
              <a:t>Perumahan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Mineral) DIY</a:t>
            </a:r>
          </a:p>
          <a:p>
            <a:pPr marL="457200" lvl="0" indent="-457200"/>
            <a:r>
              <a:rPr lang="en-US" dirty="0"/>
              <a:t>Hal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konservasi</a:t>
            </a:r>
            <a:r>
              <a:rPr lang="en-US" dirty="0"/>
              <a:t> air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air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di UNY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 l="33887" t="26538" r="32069" b="30184"/>
          <a:stretch>
            <a:fillRect/>
          </a:stretch>
        </p:blipFill>
        <p:spPr bwMode="auto">
          <a:xfrm>
            <a:off x="1016620" y="1690688"/>
            <a:ext cx="4715107" cy="50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534988" indent="-534988"/>
            <a:r>
              <a:rPr lang="en-US" dirty="0"/>
              <a:t>1. PEMBANGUNAN SUMUR PERESAPAN AIR HUJAN (SPAH)</a:t>
            </a:r>
          </a:p>
        </p:txBody>
      </p:sp>
    </p:spTree>
    <p:extLst>
      <p:ext uri="{BB962C8B-B14F-4D97-AF65-F5344CB8AC3E}">
        <p14:creationId xmlns:p14="http://schemas.microsoft.com/office/powerpoint/2010/main" val="939084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1197</Words>
  <Application>Microsoft Office PowerPoint</Application>
  <PresentationFormat>Widescreen</PresentationFormat>
  <Paragraphs>267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PENGELOLAAN SUMBERDAYA AIR BERKELANJUTAN  DI KAMPUS UNIVERSITAS NEGERI YOGYAKARTA</vt:lpstr>
      <vt:lpstr>KAMPUS UNY Jalan Colombo No 1 Yogyakarta 55281 (Karangmalang, Catur Tunggal, Depok, Sleman)</vt:lpstr>
      <vt:lpstr>RUANG TERBUKA HIJAU (RTH) KAMPUS UNY</vt:lpstr>
      <vt:lpstr>UPAYA UNY MENDUKUNG KEBERADAAN RUANG TERBUKA HIJAU (RTH)</vt:lpstr>
      <vt:lpstr>PERATURAN TERKAIT PERLINDUNGAN DAN PENGELOLAAN SUMBERDAYA AIR</vt:lpstr>
      <vt:lpstr>POSISI HIDROGEOLOGI UNY</vt:lpstr>
      <vt:lpstr>PENGELOLAAN KUANTITAS AIR TANAH UNY</vt:lpstr>
      <vt:lpstr>1. PEMBANGUNAN SUMUR PERESAPAN AIR HUJAN (SPAH)</vt:lpstr>
      <vt:lpstr>1. PEMBANGUNAN SUMUR PERESAPAN AIR HUJAN (SPAH)</vt:lpstr>
      <vt:lpstr>2. PEMBUATAN SALURAN DRAINASE TERPADU</vt:lpstr>
      <vt:lpstr>3. DAUR ULANG AIR</vt:lpstr>
      <vt:lpstr>4. EFISIENSI PENGGUNAAN AIR BERSIH</vt:lpstr>
      <vt:lpstr>5. EFISIENSI PENGGUNAAN AIR BERSIH</vt:lpstr>
      <vt:lpstr>5. EFISIENSI PENGGUNAAN AIR BERSIH</vt:lpstr>
      <vt:lpstr>5. EFISIENSI PENGGUNAAN AIR BERSIH</vt:lpstr>
      <vt:lpstr>HASIL PENGUKURAN KUALITAS AIR TANAH KAMPUS UNY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PENGELOLAAN SUMBERDAYA AIR BERKELANJUTAN  DI KAMPUS UNIVERSITAS NEGERI YOGYAKARTA</dc:title>
  <dc:creator>Lenovo</dc:creator>
  <cp:lastModifiedBy>Laksana Widitama</cp:lastModifiedBy>
  <cp:revision>52</cp:revision>
  <dcterms:created xsi:type="dcterms:W3CDTF">2021-09-17T04:31:49Z</dcterms:created>
  <dcterms:modified xsi:type="dcterms:W3CDTF">2021-09-22T01:16:42Z</dcterms:modified>
</cp:coreProperties>
</file>